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 bookmarkIdSeed="2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1" r:id="rId2"/>
    <p:sldId id="285" r:id="rId3"/>
    <p:sldId id="286" r:id="rId4"/>
    <p:sldId id="315" r:id="rId5"/>
    <p:sldId id="296" r:id="rId6"/>
    <p:sldId id="318" r:id="rId7"/>
    <p:sldId id="282" r:id="rId8"/>
    <p:sldId id="317" r:id="rId9"/>
    <p:sldId id="319" r:id="rId10"/>
    <p:sldId id="320" r:id="rId11"/>
    <p:sldId id="289" r:id="rId12"/>
    <p:sldId id="298" r:id="rId13"/>
    <p:sldId id="292" r:id="rId14"/>
    <p:sldId id="299" r:id="rId15"/>
    <p:sldId id="300" r:id="rId16"/>
    <p:sldId id="293" r:id="rId17"/>
    <p:sldId id="295" r:id="rId18"/>
    <p:sldId id="294" r:id="rId19"/>
    <p:sldId id="287" r:id="rId20"/>
    <p:sldId id="303" r:id="rId21"/>
    <p:sldId id="304" r:id="rId22"/>
    <p:sldId id="305" r:id="rId23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oboto Slab" pitchFamily="2" charset="0"/>
      <p:regular r:id="rId32"/>
      <p:bold r:id="rId33"/>
    </p:embeddedFont>
  </p:embeddedFontLst>
  <p:custDataLst>
    <p:tags r:id="rId3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 Elbert" initials="AE" lastIdx="8" clrIdx="0"/>
  <p:cmAuthor id="2" name="Gabriella Maiello" initials="GM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831"/>
    <a:srgbClr val="423A6D"/>
    <a:srgbClr val="1F1749"/>
    <a:srgbClr val="35EFEA"/>
    <a:srgbClr val="41395F"/>
    <a:srgbClr val="ED8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6357" autoAdjust="0"/>
  </p:normalViewPr>
  <p:slideViewPr>
    <p:cSldViewPr snapToGrid="0" snapToObjects="1">
      <p:cViewPr>
        <p:scale>
          <a:sx n="150" d="100"/>
          <a:sy n="150" d="100"/>
        </p:scale>
        <p:origin x="66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8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3DDDA-FDCE-4B41-A401-7911B85859F9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6158-7528-5441-A4D3-358FA08C2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2 1" preserve="1" userDrawn="1">
  <p:cSld name="1_Custom Layout 2 1 1 2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/>
          <p:cNvSpPr txBox="1"/>
          <p:nvPr userDrawn="1"/>
        </p:nvSpPr>
        <p:spPr>
          <a:xfrm>
            <a:off x="3028949" y="4965115"/>
            <a:ext cx="3086100" cy="117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900" b="0" i="0" u="none" strike="noStrike" cap="none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© 2021 WorldQuant University. All Rights Reserved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Google Shape;29;p10"/>
          <p:cNvSpPr txBox="1">
            <a:spLocks noGrp="1"/>
          </p:cNvSpPr>
          <p:nvPr>
            <p:ph type="title" hasCustomPrompt="1"/>
          </p:nvPr>
        </p:nvSpPr>
        <p:spPr>
          <a:xfrm>
            <a:off x="989748" y="1608257"/>
            <a:ext cx="7164493" cy="1542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dirty="0"/>
              <a:t>Click to add presentation title</a:t>
            </a:r>
            <a:endParaRPr dirty="0"/>
          </a:p>
        </p:txBody>
      </p:sp>
      <p:sp>
        <p:nvSpPr>
          <p:cNvPr id="13" name="Google Shape;62;p19"/>
          <p:cNvSpPr txBox="1">
            <a:spLocks noGrp="1"/>
          </p:cNvSpPr>
          <p:nvPr>
            <p:ph type="subTitle" idx="1" hasCustomPrompt="1"/>
          </p:nvPr>
        </p:nvSpPr>
        <p:spPr>
          <a:xfrm>
            <a:off x="1590669" y="3303889"/>
            <a:ext cx="5962653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 b="0" i="1">
                <a:solidFill>
                  <a:schemeClr val="bg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pic>
        <p:nvPicPr>
          <p:cNvPr id="14" name="Google Shape;123;p35"/>
          <p:cNvPicPr preferRelativeResize="0"/>
          <p:nvPr userDrawn="1"/>
        </p:nvPicPr>
        <p:blipFill>
          <a:blip r:embed="rId3"/>
          <a:stretch>
            <a:fillRect/>
          </a:stretch>
        </p:blipFill>
        <p:spPr>
          <a:xfrm>
            <a:off x="457200" y="457200"/>
            <a:ext cx="2285798" cy="75682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4;p12"/>
          <p:cNvSpPr txBox="1">
            <a:spLocks noGrp="1"/>
          </p:cNvSpPr>
          <p:nvPr>
            <p:ph type="body" idx="13" hasCustomPrompt="1"/>
          </p:nvPr>
        </p:nvSpPr>
        <p:spPr>
          <a:xfrm>
            <a:off x="5624098" y="4166782"/>
            <a:ext cx="3086100" cy="253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14300" lvl="0" indent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 b="1">
                <a:solidFill>
                  <a:srgbClr val="35EFEA"/>
                </a:solidFill>
                <a:latin typeface="Roboto Slab" pitchFamily="2" charset="0"/>
                <a:ea typeface="Roboto Slab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 dirty="0"/>
              <a:t>Click to add your name</a:t>
            </a:r>
            <a:endParaRPr dirty="0"/>
          </a:p>
        </p:txBody>
      </p:sp>
      <p:sp>
        <p:nvSpPr>
          <p:cNvPr id="29" name="Google Shape;34;p12"/>
          <p:cNvSpPr txBox="1">
            <a:spLocks noGrp="1"/>
          </p:cNvSpPr>
          <p:nvPr>
            <p:ph type="body" idx="14" hasCustomPrompt="1"/>
          </p:nvPr>
        </p:nvSpPr>
        <p:spPr>
          <a:xfrm>
            <a:off x="5624098" y="4550535"/>
            <a:ext cx="3086100" cy="253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14300" lvl="0" indent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100" b="0" i="1">
                <a:solidFill>
                  <a:srgbClr val="35EFEA"/>
                </a:solidFill>
                <a:latin typeface="Lato" panose="020F0502020204030203" pitchFamily="34" charset="77"/>
                <a:ea typeface="Roboto Slab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 dirty="0"/>
              <a:t>Click to add  date of presentation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 preserve="1" userDrawn="1">
  <p:cSld name="1_Custom Layout 2 1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 txBox="1"/>
          <p:nvPr userDrawn="1"/>
        </p:nvSpPr>
        <p:spPr>
          <a:xfrm>
            <a:off x="3028949" y="4965115"/>
            <a:ext cx="3086100" cy="117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900" b="0" i="0" u="none" strike="noStrike" cap="none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i="1" dirty="0">
                <a:solidFill>
                  <a:srgbClr val="1F1749"/>
                </a:solidFill>
              </a:rPr>
              <a:t>© 2021 WorldQuant University. All Rights Reserved</a:t>
            </a:r>
            <a:endParaRPr lang="en-US" dirty="0">
              <a:solidFill>
                <a:srgbClr val="1F1749"/>
              </a:solidFill>
            </a:endParaRPr>
          </a:p>
        </p:txBody>
      </p:sp>
      <p:sp>
        <p:nvSpPr>
          <p:cNvPr id="8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4309433" y="4480560"/>
            <a:ext cx="525133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1F1749"/>
                </a:solidFill>
                <a:latin typeface="Lato" panose="020F0502020204030203" pitchFamily="34" charset="7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Google Shape;29;p10"/>
          <p:cNvSpPr txBox="1">
            <a:spLocks noGrp="1"/>
          </p:cNvSpPr>
          <p:nvPr>
            <p:ph type="title" hasCustomPrompt="1"/>
          </p:nvPr>
        </p:nvSpPr>
        <p:spPr>
          <a:xfrm>
            <a:off x="236423" y="447416"/>
            <a:ext cx="2306055" cy="15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1F17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dirty="0"/>
              <a:t>Click to add “Group #”</a:t>
            </a:r>
            <a:endParaRPr dirty="0"/>
          </a:p>
        </p:txBody>
      </p:sp>
      <p:sp>
        <p:nvSpPr>
          <p:cNvPr id="7" name="Google Shape;62;p19"/>
          <p:cNvSpPr txBox="1">
            <a:spLocks noGrp="1"/>
          </p:cNvSpPr>
          <p:nvPr>
            <p:ph type="subTitle" idx="1" hasCustomPrompt="1"/>
          </p:nvPr>
        </p:nvSpPr>
        <p:spPr>
          <a:xfrm>
            <a:off x="2676293" y="1516567"/>
            <a:ext cx="5051502" cy="2873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85800" lvl="0" indent="-571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v"/>
              <a:defRPr sz="3600" b="0" i="1">
                <a:solidFill>
                  <a:schemeClr val="tx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dirty="0"/>
              <a:t>Click to add list of ALL group members…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/>
          <p:cNvSpPr txBox="1"/>
          <p:nvPr userDrawn="1"/>
        </p:nvSpPr>
        <p:spPr>
          <a:xfrm>
            <a:off x="3028949" y="4965115"/>
            <a:ext cx="3086100" cy="117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900" b="0" i="0" u="none" strike="noStrike" cap="none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i="1" dirty="0">
                <a:solidFill>
                  <a:srgbClr val="1F1749"/>
                </a:solidFill>
              </a:rPr>
              <a:t>© 2021 WorldQuant University. All Rights Reserved</a:t>
            </a:r>
            <a:endParaRPr lang="en-US" dirty="0">
              <a:solidFill>
                <a:srgbClr val="1F1749"/>
              </a:solidFill>
            </a:endParaRPr>
          </a:p>
        </p:txBody>
      </p:sp>
      <p:sp>
        <p:nvSpPr>
          <p:cNvPr id="33" name="Google Shape;33;p12"/>
          <p:cNvSpPr txBox="1">
            <a:spLocks noGrp="1"/>
          </p:cNvSpPr>
          <p:nvPr>
            <p:ph type="title" hasCustomPrompt="1"/>
          </p:nvPr>
        </p:nvSpPr>
        <p:spPr>
          <a:xfrm>
            <a:off x="365760" y="6095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F17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add graph/chart title</a:t>
            </a:r>
            <a:endParaRPr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460379" y="4387965"/>
            <a:ext cx="40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675310-4200-470D-A346-E59F3F914D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Google Shape;62;p19"/>
          <p:cNvSpPr txBox="1">
            <a:spLocks noGrp="1"/>
          </p:cNvSpPr>
          <p:nvPr>
            <p:ph type="subTitle" idx="1" hasCustomPrompt="1"/>
          </p:nvPr>
        </p:nvSpPr>
        <p:spPr>
          <a:xfrm>
            <a:off x="2313877" y="2139361"/>
            <a:ext cx="4516244" cy="18686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A6D"/>
              </a:buClr>
              <a:buSzPts val="2100"/>
              <a:buFont typeface="Lato" panose="020F0502020204030203"/>
              <a:buNone/>
              <a:defRPr sz="2000" b="0" i="1">
                <a:solidFill>
                  <a:schemeClr val="tx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A6D"/>
              </a:buClr>
              <a:buSzPts val="2100"/>
              <a:buFont typeface="Lato" panose="020F0502020204030203"/>
              <a:buNone/>
              <a:defRPr/>
            </a:pPr>
            <a:r>
              <a:rPr lang="en-US" dirty="0"/>
              <a:t>Paste a copy of your Government Issued Photo ID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/>
          <p:cNvSpPr txBox="1"/>
          <p:nvPr userDrawn="1"/>
        </p:nvSpPr>
        <p:spPr>
          <a:xfrm>
            <a:off x="3028949" y="4965115"/>
            <a:ext cx="3086100" cy="117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900" b="0" i="0" u="none" strike="noStrike" cap="none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i="1" dirty="0">
                <a:solidFill>
                  <a:srgbClr val="1F1749"/>
                </a:solidFill>
              </a:rPr>
              <a:t>© 2021 WorldQuant University. All Rights Reserved</a:t>
            </a:r>
            <a:endParaRPr lang="en-US" dirty="0">
              <a:solidFill>
                <a:srgbClr val="1F1749"/>
              </a:solidFill>
            </a:endParaRPr>
          </a:p>
        </p:txBody>
      </p:sp>
      <p:sp>
        <p:nvSpPr>
          <p:cNvPr id="33" name="Google Shape;33;p12"/>
          <p:cNvSpPr txBox="1">
            <a:spLocks noGrp="1"/>
          </p:cNvSpPr>
          <p:nvPr>
            <p:ph type="title" hasCustomPrompt="1"/>
          </p:nvPr>
        </p:nvSpPr>
        <p:spPr>
          <a:xfrm>
            <a:off x="365760" y="6095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F17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add slide title</a:t>
            </a:r>
            <a:endParaRPr dirty="0"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365759" y="1354320"/>
            <a:ext cx="8520599" cy="2954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rgbClr val="1F1749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460379" y="4387965"/>
            <a:ext cx="40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675310-4200-470D-A346-E59F3F914DE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 preserve="1" userDrawn="1">
  <p:cSld name="1_Custom Layout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 txBox="1"/>
          <p:nvPr userDrawn="1"/>
        </p:nvSpPr>
        <p:spPr>
          <a:xfrm>
            <a:off x="3028949" y="4965115"/>
            <a:ext cx="3086100" cy="117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900" b="0" i="0" u="none" strike="noStrike" cap="none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i="1" dirty="0">
                <a:solidFill>
                  <a:srgbClr val="1F1749"/>
                </a:solidFill>
              </a:rPr>
              <a:t>© 2021 WorldQuant University. All Rights Reserved</a:t>
            </a:r>
            <a:endParaRPr lang="en-US" dirty="0">
              <a:solidFill>
                <a:srgbClr val="1F1749"/>
              </a:solidFill>
            </a:endParaRPr>
          </a:p>
        </p:txBody>
      </p:sp>
      <p:sp>
        <p:nvSpPr>
          <p:cNvPr id="3" name="Google Shape;34;p12"/>
          <p:cNvSpPr txBox="1">
            <a:spLocks noGrp="1"/>
          </p:cNvSpPr>
          <p:nvPr>
            <p:ph type="body" idx="1"/>
          </p:nvPr>
        </p:nvSpPr>
        <p:spPr>
          <a:xfrm>
            <a:off x="746760" y="1217188"/>
            <a:ext cx="6987540" cy="3113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  <a:defRPr sz="2000">
                <a:solidFill>
                  <a:srgbClr val="1F1749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" name="Google Shape;17;p4"/>
          <p:cNvSpPr txBox="1">
            <a:spLocks noGrp="1"/>
          </p:cNvSpPr>
          <p:nvPr>
            <p:ph type="title" hasCustomPrompt="1"/>
          </p:nvPr>
        </p:nvSpPr>
        <p:spPr>
          <a:xfrm>
            <a:off x="311700" y="400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F17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slide title</a:t>
            </a:r>
            <a:endParaRPr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460379" y="4387965"/>
            <a:ext cx="40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8675310-4200-470D-A346-E59F3F914DE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 preserve="1" userDrawn="1">
  <p:cSld name="1_Custom Layout 2 1 1 1"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 txBox="1"/>
          <p:nvPr userDrawn="1"/>
        </p:nvSpPr>
        <p:spPr>
          <a:xfrm>
            <a:off x="3028949" y="4965115"/>
            <a:ext cx="3086100" cy="117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900" b="0" i="0" u="none" strike="noStrike" cap="none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i="1" dirty="0">
                <a:solidFill>
                  <a:srgbClr val="1F1749"/>
                </a:solidFill>
              </a:rPr>
              <a:t>© 2021 WorldQuant University. All Rights Reserved</a:t>
            </a:r>
            <a:endParaRPr lang="en-US" dirty="0">
              <a:solidFill>
                <a:srgbClr val="1F1749"/>
              </a:solidFill>
            </a:endParaRPr>
          </a:p>
        </p:txBody>
      </p:sp>
      <p:sp>
        <p:nvSpPr>
          <p:cNvPr id="13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4309433" y="4480560"/>
            <a:ext cx="525133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1F1749"/>
                </a:solidFill>
                <a:latin typeface="Lato" panose="020F0502020204030203" pitchFamily="34" charset="7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Google Shape;123;p35"/>
          <p:cNvPicPr preferRelativeResize="0"/>
          <p:nvPr userDrawn="1"/>
        </p:nvPicPr>
        <p:blipFill>
          <a:blip r:embed="rId3"/>
          <a:stretch>
            <a:fillRect/>
          </a:stretch>
        </p:blipFill>
        <p:spPr>
          <a:xfrm>
            <a:off x="6126480" y="365760"/>
            <a:ext cx="2693627" cy="9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;p12"/>
          <p:cNvSpPr txBox="1">
            <a:spLocks noGrp="1"/>
          </p:cNvSpPr>
          <p:nvPr>
            <p:ph type="title" hasCustomPrompt="1"/>
          </p:nvPr>
        </p:nvSpPr>
        <p:spPr>
          <a:xfrm>
            <a:off x="365760" y="609597"/>
            <a:ext cx="54494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F17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add graph/chart title</a:t>
            </a:r>
            <a:endParaRPr dirty="0"/>
          </a:p>
        </p:txBody>
      </p:sp>
      <p:sp>
        <p:nvSpPr>
          <p:cNvPr id="10" name="Google Shape;34;p12"/>
          <p:cNvSpPr txBox="1">
            <a:spLocks noGrp="1"/>
          </p:cNvSpPr>
          <p:nvPr>
            <p:ph type="body" idx="1" hasCustomPrompt="1"/>
          </p:nvPr>
        </p:nvSpPr>
        <p:spPr>
          <a:xfrm>
            <a:off x="2044330" y="3915059"/>
            <a:ext cx="5055339" cy="2576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14300" lvl="0" indent="0" algn="ctr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  <a:defRPr sz="1200" b="1" i="1">
                <a:solidFill>
                  <a:srgbClr val="1F1749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 dirty="0"/>
              <a:t>Click to add description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 preserve="1" userDrawn="1">
  <p:cSld name="1_Custom Layout 2 1 1 1"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 txBox="1"/>
          <p:nvPr userDrawn="1"/>
        </p:nvSpPr>
        <p:spPr>
          <a:xfrm>
            <a:off x="3028949" y="4965115"/>
            <a:ext cx="3086100" cy="117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900" b="0" i="0" u="none" strike="noStrike" cap="none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i="1" dirty="0">
                <a:solidFill>
                  <a:srgbClr val="1F1749"/>
                </a:solidFill>
              </a:rPr>
              <a:t>© 2021 WorldQuant University. All Rights Reserved</a:t>
            </a:r>
            <a:endParaRPr lang="en-US" dirty="0">
              <a:solidFill>
                <a:srgbClr val="1F1749"/>
              </a:solidFill>
            </a:endParaRPr>
          </a:p>
        </p:txBody>
      </p:sp>
      <p:sp>
        <p:nvSpPr>
          <p:cNvPr id="12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4309433" y="4480560"/>
            <a:ext cx="525133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1F1749"/>
                </a:solidFill>
                <a:latin typeface="Lato" panose="020F0502020204030203" pitchFamily="34" charset="7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Google Shape;123;p35"/>
          <p:cNvPicPr preferRelativeResize="0"/>
          <p:nvPr userDrawn="1"/>
        </p:nvPicPr>
        <p:blipFill>
          <a:blip r:embed="rId3"/>
          <a:stretch>
            <a:fillRect/>
          </a:stretch>
        </p:blipFill>
        <p:spPr>
          <a:xfrm>
            <a:off x="6126480" y="365760"/>
            <a:ext cx="2693627" cy="9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;p10"/>
          <p:cNvSpPr txBox="1">
            <a:spLocks noGrp="1"/>
          </p:cNvSpPr>
          <p:nvPr>
            <p:ph type="title" hasCustomPrompt="1"/>
          </p:nvPr>
        </p:nvSpPr>
        <p:spPr>
          <a:xfrm>
            <a:off x="1166157" y="1444969"/>
            <a:ext cx="6811686" cy="22535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1F17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dirty="0"/>
              <a:t>Click to add closing statement, reminder, or thank you note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60" y="445025"/>
            <a:ext cx="84665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3A6D"/>
              </a:buClr>
              <a:buSzPts val="2800"/>
              <a:buFont typeface="Roboto Slab"/>
              <a:buNone/>
              <a:defRPr sz="2800" b="1">
                <a:solidFill>
                  <a:srgbClr val="423A6D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60" y="1152475"/>
            <a:ext cx="8466540" cy="319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3A6D"/>
              </a:buClr>
              <a:buSzPts val="1800"/>
              <a:buFont typeface="Lato" panose="020F0502020204030203"/>
              <a:buChar char="●"/>
              <a:defRPr sz="1800">
                <a:solidFill>
                  <a:srgbClr val="423A6D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3A6D"/>
              </a:buClr>
              <a:buSzPts val="1400"/>
              <a:buFont typeface="Lato" panose="020F0502020204030203"/>
              <a:buChar char="○"/>
              <a:defRPr>
                <a:solidFill>
                  <a:srgbClr val="423A6D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3A6D"/>
              </a:buClr>
              <a:buSzPts val="1400"/>
              <a:buFont typeface="Lato" panose="020F0502020204030203"/>
              <a:buChar char="■"/>
              <a:defRPr>
                <a:solidFill>
                  <a:srgbClr val="423A6D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3A6D"/>
              </a:buClr>
              <a:buSzPts val="1400"/>
              <a:buFont typeface="Lato" panose="020F0502020204030203"/>
              <a:buChar char="●"/>
              <a:defRPr>
                <a:solidFill>
                  <a:srgbClr val="423A6D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3A6D"/>
              </a:buClr>
              <a:buSzPts val="1400"/>
              <a:buFont typeface="Lato" panose="020F0502020204030203"/>
              <a:buChar char="○"/>
              <a:defRPr>
                <a:solidFill>
                  <a:srgbClr val="423A6D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3A6D"/>
              </a:buClr>
              <a:buSzPts val="1400"/>
              <a:buFont typeface="Lato" panose="020F0502020204030203"/>
              <a:buChar char="■"/>
              <a:defRPr>
                <a:solidFill>
                  <a:srgbClr val="423A6D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3A6D"/>
              </a:buClr>
              <a:buSzPts val="1400"/>
              <a:buFont typeface="Lato" panose="020F0502020204030203"/>
              <a:buChar char="●"/>
              <a:defRPr>
                <a:solidFill>
                  <a:srgbClr val="423A6D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3A6D"/>
              </a:buClr>
              <a:buSzPts val="1400"/>
              <a:buFont typeface="Lato" panose="020F0502020204030203"/>
              <a:buChar char="○"/>
              <a:defRPr>
                <a:solidFill>
                  <a:srgbClr val="423A6D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3A6D"/>
              </a:buClr>
              <a:buSzPts val="1400"/>
              <a:buFont typeface="Lato" panose="020F0502020204030203"/>
              <a:buChar char="■"/>
              <a:defRPr>
                <a:solidFill>
                  <a:srgbClr val="423A6D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1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U4_zRmk0XDx3CQRYk3Bm5HuC-emwbBlH" TargetMode="External"/><Relationship Id="rId2" Type="http://schemas.openxmlformats.org/officeDocument/2006/relationships/hyperlink" Target="https://colab.research.google.com/drive/1LpcPj4r1HK0VeKeKOhEAQG7urXdVXU-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hyperlink" Target="https://colab.research.google.com/drive/12Wxfcuw984YntxXiB6cxHpk9-R1VKbpC" TargetMode="External"/><Relationship Id="rId4" Type="http://schemas.openxmlformats.org/officeDocument/2006/relationships/hyperlink" Target="https://colab.research.google.com/drive/186xa_oAGiCwGT1gPZndZGLsQjYhN8Qwv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748" y="1800255"/>
            <a:ext cx="7468452" cy="1542990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ZA" sz="2800" b="1" kern="1400" spc="-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Medium/Long Term Trading Models: </a:t>
            </a:r>
            <a:br>
              <a:rPr lang="en-GB" sz="2800" kern="1400" spc="-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ZA" sz="2800" b="1" kern="1400" spc="-5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Swing Trading with Dip Trip, Coiled Spring &amp; Regime Shift Scenarios</a:t>
            </a:r>
            <a:br>
              <a:rPr lang="en-GB" sz="28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5624098" y="3688406"/>
            <a:ext cx="3086100" cy="253649"/>
          </a:xfrm>
        </p:spPr>
        <p:txBody>
          <a:bodyPr/>
          <a:lstStyle/>
          <a:p>
            <a:r>
              <a:rPr lang="en-US" sz="2000" dirty="0"/>
              <a:t>By:  Xu Chen (Jasmine)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/>
          </p:nvPr>
        </p:nvSpPr>
        <p:spPr>
          <a:xfrm>
            <a:off x="5624098" y="4072159"/>
            <a:ext cx="3086100" cy="253649"/>
          </a:xfrm>
        </p:spPr>
        <p:txBody>
          <a:bodyPr/>
          <a:lstStyle/>
          <a:p>
            <a:r>
              <a:rPr lang="en-US" dirty="0"/>
              <a:t>01 April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74E3-384C-8500-0505-A73C8D8F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486083"/>
            <a:ext cx="8520600" cy="572700"/>
          </a:xfrm>
        </p:spPr>
        <p:txBody>
          <a:bodyPr/>
          <a:lstStyle/>
          <a:p>
            <a:r>
              <a:rPr lang="en-US" dirty="0"/>
              <a:t>Regime shift detection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82EEFF-D1ED-B75D-B90C-54C148A21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88068"/>
              </p:ext>
            </p:extLst>
          </p:nvPr>
        </p:nvGraphicFramePr>
        <p:xfrm>
          <a:off x="162560" y="1314633"/>
          <a:ext cx="4233862" cy="342580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12290">
                  <a:extLst>
                    <a:ext uri="{9D8B030D-6E8A-4147-A177-3AD203B41FA5}">
                      <a16:colId xmlns:a16="http://schemas.microsoft.com/office/drawing/2014/main" val="296127763"/>
                    </a:ext>
                  </a:extLst>
                </a:gridCol>
                <a:gridCol w="2421572">
                  <a:extLst>
                    <a:ext uri="{9D8B030D-6E8A-4147-A177-3AD203B41FA5}">
                      <a16:colId xmlns:a16="http://schemas.microsoft.com/office/drawing/2014/main" val="1803228062"/>
                    </a:ext>
                  </a:extLst>
                </a:gridCol>
              </a:tblGrid>
              <a:tr h="1574617">
                <a:tc>
                  <a:txBody>
                    <a:bodyPr/>
                    <a:lstStyle/>
                    <a:p>
                      <a:r>
                        <a:rPr lang="en-US" sz="1200" i="1" u="sng" dirty="0">
                          <a:solidFill>
                            <a:srgbClr val="00B050"/>
                          </a:solidFill>
                        </a:rPr>
                        <a:t>Strength/Advantages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Widely used in various industry 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Machine learning technique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Relevant research paper available as foundation 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u="sng" dirty="0">
                          <a:solidFill>
                            <a:srgbClr val="0070C0"/>
                          </a:solidFill>
                        </a:rPr>
                        <a:t>Weakness/Limitation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/>
                        <a:t>Limited data: yahoo finance data only starts 2008 for the Indian Nifty 50 index data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/>
                        <a:t>Limited understanding: difficult to identify and predict regime shifts.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/>
                        <a:t>Nonlinear dynamics due to external and internal factors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477737"/>
                  </a:ext>
                </a:extLst>
              </a:tr>
              <a:tr h="1292206">
                <a:tc gridSpan="2">
                  <a:txBody>
                    <a:bodyPr/>
                    <a:lstStyle/>
                    <a:p>
                      <a:r>
                        <a:rPr lang="en-US" sz="1400" b="1" i="1" u="sng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Assumptions specifically to this method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Assume # of past day return, </a:t>
                      </a:r>
                      <a:r>
                        <a:rPr lang="en-US" sz="1200" b="1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e.g</a:t>
                      </a: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: 250 days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Assume # of centroid as beginning for K-means clustering. </a:t>
                      </a:r>
                      <a:r>
                        <a:rPr lang="en-US" sz="1200" b="1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e.g</a:t>
                      </a: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: 4 clusters as common practice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Assume split of train and testing dataset </a:t>
                      </a:r>
                      <a:r>
                        <a:rPr lang="en-US" sz="1200" b="1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e.g</a:t>
                      </a: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: 40% vs 60%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3172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B13C085-F410-FCC4-6958-3AF706AB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8" y="3270887"/>
            <a:ext cx="4157662" cy="13773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CC0D0-56F3-C72A-9EAB-CD5E0965E8C4}"/>
              </a:ext>
            </a:extLst>
          </p:cNvPr>
          <p:cNvSpPr txBox="1"/>
          <p:nvPr/>
        </p:nvSpPr>
        <p:spPr>
          <a:xfrm>
            <a:off x="4910138" y="3959548"/>
            <a:ext cx="4233862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67B85-01C5-8B60-2EF9-E86176761A54}"/>
              </a:ext>
            </a:extLst>
          </p:cNvPr>
          <p:cNvSpPr txBox="1"/>
          <p:nvPr/>
        </p:nvSpPr>
        <p:spPr>
          <a:xfrm>
            <a:off x="4910138" y="4448154"/>
            <a:ext cx="4233862" cy="200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411F0C-7E72-D1FB-A9EF-CD0A71B4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144926"/>
            <a:ext cx="4511834" cy="18605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75982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Feedback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0" y="1182297"/>
            <a:ext cx="8832849" cy="3293880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1. Goal for swing trader/investor may not always be “ensuring portfolio positive portfolio returns”</a:t>
            </a:r>
          </a:p>
          <a:p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Our final system/strategy proposed incorporate both risk and return perspectives and also consider utility function of trader/investor.</a:t>
            </a:r>
          </a:p>
          <a:p>
            <a:pPr marL="114300" indent="0">
              <a:buNone/>
            </a:pPr>
            <a:r>
              <a:rPr lang="en-GB" dirty="0"/>
              <a:t>2. Identify which “regime shifting model” will be used in the objectives section – basically an explanation of the logic used in your code</a:t>
            </a:r>
          </a:p>
          <a:p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Section 2.2 clear ascertain regime shift modeling approach and articulate on the logic for implementation. ML algorithms are used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Feedback Cont’d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0" y="1182296"/>
            <a:ext cx="8832849" cy="3669103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3. Do not see the point of going over papers which cover technical analysis methods different than those that are subject of your paper</a:t>
            </a:r>
          </a:p>
          <a:p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Technical analysis used mainly to detect buy signals such as breakout / breakdown and bull/bear detection, as well as volatility for regime detection</a:t>
            </a:r>
          </a:p>
          <a:p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We narrowed down our review to Swing trading theoretical framework including features and implementation process.</a:t>
            </a:r>
          </a:p>
          <a:p>
            <a:pPr marL="114300" indent="0">
              <a:buNone/>
            </a:pPr>
            <a:r>
              <a:rPr lang="en-GB" dirty="0"/>
              <a:t>4. May want to use synthetic data – using parametric or non-parametric methods to test your strategies and stress test 2008/ 2020 periods.</a:t>
            </a:r>
          </a:p>
          <a:p>
            <a:r>
              <a:rPr lang="en-GB" sz="1800" dirty="0">
                <a:solidFill>
                  <a:schemeClr val="accent1">
                    <a:lumMod val="50000"/>
                  </a:schemeClr>
                </a:solidFill>
              </a:rPr>
              <a:t>We proposed this as areas for further development or research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10" y="-118771"/>
            <a:ext cx="8520600" cy="572700"/>
          </a:xfrm>
        </p:spPr>
        <p:txBody>
          <a:bodyPr/>
          <a:lstStyle/>
          <a:p>
            <a:r>
              <a:rPr lang="en-US" dirty="0"/>
              <a:t>Summary of Results &amp; Discussion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56445"/>
            <a:ext cx="8953499" cy="36881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We managed to develop several swing trading system with each of the methods and its permutation with others with stats below: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spcAft>
                <a:spcPts val="600"/>
              </a:spcAft>
              <a:buNone/>
            </a:pPr>
            <a:endParaRPr lang="en-ZA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terms of </a:t>
            </a:r>
            <a:r>
              <a:rPr lang="en-ZA" b="1" u="sng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Best: Pure dip trip method (21.34%), Worst: pure regime shift (5%) 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terms of </a:t>
            </a:r>
            <a:r>
              <a:rPr lang="en-ZA" b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risk</a:t>
            </a:r>
            <a:r>
              <a:rPr lang="en-Z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Best: Dip trip with the coiled spring method (1.6), Worst: pure regime shift (0.52) 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Z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mean &amp; standard deviation detected for last two methods.</a:t>
            </a:r>
            <a:endParaRPr lang="en-ZA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1430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A3584-F3F9-DB13-2648-98CE027AC5A6}"/>
              </a:ext>
            </a:extLst>
          </p:cNvPr>
          <p:cNvGrpSpPr/>
          <p:nvPr/>
        </p:nvGrpSpPr>
        <p:grpSpPr>
          <a:xfrm>
            <a:off x="658495" y="1682573"/>
            <a:ext cx="7468150" cy="1507530"/>
            <a:chOff x="791845" y="1865692"/>
            <a:chExt cx="7468150" cy="15075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05C0AD-31DF-7BA6-14C6-1C254FDF3DB9}"/>
                </a:ext>
              </a:extLst>
            </p:cNvPr>
            <p:cNvGrpSpPr/>
            <p:nvPr/>
          </p:nvGrpSpPr>
          <p:grpSpPr>
            <a:xfrm>
              <a:off x="791845" y="1865692"/>
              <a:ext cx="7468150" cy="1507530"/>
              <a:chOff x="283845" y="3026373"/>
              <a:chExt cx="7468150" cy="150753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845" y="3026373"/>
                <a:ext cx="7468150" cy="1507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49441E-0652-B1B1-256C-53BC8C1E044C}"/>
                  </a:ext>
                </a:extLst>
              </p:cNvPr>
              <p:cNvSpPr/>
              <p:nvPr/>
            </p:nvSpPr>
            <p:spPr>
              <a:xfrm>
                <a:off x="7245350" y="3232150"/>
                <a:ext cx="506645" cy="2032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F396F6E-8400-5A99-C073-F10EEFBA35CA}"/>
                  </a:ext>
                </a:extLst>
              </p:cNvPr>
              <p:cNvSpPr/>
              <p:nvPr/>
            </p:nvSpPr>
            <p:spPr>
              <a:xfrm>
                <a:off x="6445250" y="3961203"/>
                <a:ext cx="506645" cy="20320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DB2753-D0E3-1A10-7CE7-3636CF6D6B81}"/>
                  </a:ext>
                </a:extLst>
              </p:cNvPr>
              <p:cNvSpPr/>
              <p:nvPr/>
            </p:nvSpPr>
            <p:spPr>
              <a:xfrm>
                <a:off x="6445250" y="3393819"/>
                <a:ext cx="506645" cy="2032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076B0C7-9FF2-63FF-FA60-F358942C3912}"/>
                  </a:ext>
                </a:extLst>
              </p:cNvPr>
              <p:cNvSpPr/>
              <p:nvPr/>
            </p:nvSpPr>
            <p:spPr>
              <a:xfrm>
                <a:off x="7245350" y="3435349"/>
                <a:ext cx="506645" cy="16166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C8B75E-39C2-B563-9A4F-5249B309FBF7}"/>
                </a:ext>
              </a:extLst>
            </p:cNvPr>
            <p:cNvSpPr/>
            <p:nvPr/>
          </p:nvSpPr>
          <p:spPr>
            <a:xfrm>
              <a:off x="3619225" y="3008010"/>
              <a:ext cx="844825" cy="365212"/>
            </a:xfrm>
            <a:prstGeom prst="rect">
              <a:avLst/>
            </a:prstGeom>
            <a:noFill/>
            <a:ln>
              <a:solidFill>
                <a:srgbClr val="F4B8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8838" y="-1"/>
            <a:ext cx="5040312" cy="355601"/>
          </a:xfrm>
        </p:spPr>
        <p:txBody>
          <a:bodyPr/>
          <a:lstStyle/>
          <a:p>
            <a:pPr marL="11430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Trades generated in different scenarios</a:t>
            </a:r>
          </a:p>
        </p:txBody>
      </p:sp>
      <p:pic>
        <p:nvPicPr>
          <p:cNvPr id="5" name="image2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754" y="542064"/>
            <a:ext cx="2916557" cy="2021022"/>
          </a:xfrm>
          <a:prstGeom prst="rect">
            <a:avLst/>
          </a:prstGeom>
        </p:spPr>
      </p:pic>
      <p:pic>
        <p:nvPicPr>
          <p:cNvPr id="6" name="image30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57353" y="542064"/>
            <a:ext cx="2916557" cy="2021022"/>
          </a:xfrm>
          <a:prstGeom prst="rect">
            <a:avLst/>
          </a:prstGeom>
        </p:spPr>
      </p:pic>
      <p:pic>
        <p:nvPicPr>
          <p:cNvPr id="7" name="image21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958630" y="582181"/>
            <a:ext cx="2986190" cy="1977299"/>
          </a:xfrm>
          <a:prstGeom prst="rect">
            <a:avLst/>
          </a:prstGeom>
        </p:spPr>
      </p:pic>
      <p:pic>
        <p:nvPicPr>
          <p:cNvPr id="8" name="image23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1659" y="2569007"/>
            <a:ext cx="2926271" cy="2212113"/>
          </a:xfrm>
          <a:prstGeom prst="rect">
            <a:avLst/>
          </a:prstGeom>
        </p:spPr>
      </p:pic>
      <p:pic>
        <p:nvPicPr>
          <p:cNvPr id="9" name="image27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084024" y="2635682"/>
            <a:ext cx="2788624" cy="2212113"/>
          </a:xfrm>
          <a:prstGeom prst="rect">
            <a:avLst/>
          </a:prstGeom>
        </p:spPr>
      </p:pic>
      <p:pic>
        <p:nvPicPr>
          <p:cNvPr id="10" name="image29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958630" y="2569007"/>
            <a:ext cx="2986190" cy="22121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525780" y="107315"/>
            <a:ext cx="9397365" cy="355600"/>
          </a:xfrm>
        </p:spPr>
        <p:txBody>
          <a:bodyPr/>
          <a:lstStyle/>
          <a:p>
            <a:pPr marL="11430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ZA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Trades generated in Dip Trip + </a:t>
            </a:r>
          </a:p>
          <a:p>
            <a:pPr marL="11430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ZA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Regime Shift + Coiled Spring Scenario</a:t>
            </a:r>
            <a:endParaRPr lang="en-ZA" sz="2400" b="1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2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9400" y="1100455"/>
            <a:ext cx="7969250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Contribution in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" y="1182370"/>
            <a:ext cx="8071485" cy="2951480"/>
          </a:xfrm>
        </p:spPr>
        <p:txBody>
          <a:bodyPr/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ü"/>
            </a:pPr>
            <a:r>
              <a:rPr lang="en-US" altLang="en-GB" dirty="0"/>
              <a:t>Defined the research theme and direction after own background reserach. </a:t>
            </a: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ü"/>
            </a:pPr>
            <a:r>
              <a:rPr lang="en-US" altLang="en-GB" dirty="0"/>
              <a:t>Outlined the project planning with the team.</a:t>
            </a: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ü"/>
            </a:pPr>
            <a:r>
              <a:rPr lang="en-US" altLang="en-GB" dirty="0"/>
              <a:t>Focus on dip trip methodolgy end to end, including background, implementation, results analysis and reports.</a:t>
            </a: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ü"/>
            </a:pPr>
            <a:r>
              <a:rPr lang="en-US" altLang="en-GB" dirty="0"/>
              <a:t>Analyzed my teammates’ other methodology results, </a:t>
            </a:r>
            <a:r>
              <a:rPr lang="en-US" altLang="en-GB" dirty="0">
                <a:sym typeface="+mn-ea"/>
              </a:rPr>
              <a:t>and support to add assumption in reports.</a:t>
            </a:r>
            <a:endParaRPr lang="en-US" altLang="en-GB" dirty="0"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ü"/>
            </a:pPr>
            <a:r>
              <a:rPr lang="en-US" altLang="en-GB" dirty="0">
                <a:sym typeface="+mn-ea"/>
              </a:rPr>
              <a:t>Actively involved in discussion with teammates and implement merging</a:t>
            </a:r>
            <a:r>
              <a:rPr lang="en-US" altLang="en-GB" dirty="0"/>
              <a:t> the implemementation to be a noval solution.</a:t>
            </a: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ü"/>
            </a:pPr>
            <a:r>
              <a:rPr lang="en-US" altLang="en-GB" dirty="0"/>
              <a:t>Overall review whole reports to be aligned with expected results </a:t>
            </a:r>
            <a:endParaRPr lang="en-GB" dirty="0">
              <a:solidFill>
                <a:srgbClr val="1F174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098" y="1276499"/>
            <a:ext cx="8793803" cy="3347382"/>
          </a:xfrm>
        </p:spPr>
        <p:txBody>
          <a:bodyPr/>
          <a:lstStyle/>
          <a:p>
            <a:pPr marL="114300" indent="0">
              <a:spcAft>
                <a:spcPts val="600"/>
              </a:spcAft>
              <a:buNone/>
            </a:pPr>
            <a:r>
              <a:rPr lang="en-ZA" sz="2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the one counter data and with the assumption mentioned above, we conclude that </a:t>
            </a:r>
          </a:p>
          <a:p>
            <a:pPr marL="342900"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en-ZA" sz="2200" i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ZA" sz="2200" i="1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assive trading </a:t>
            </a:r>
            <a:r>
              <a:rPr lang="en-ZA" sz="2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still exhibits remarkable performance due to its stable return and relative less risks</a:t>
            </a:r>
          </a:p>
          <a:p>
            <a:pPr marL="342900"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en-ZA" sz="2200" i="1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Adding more restrictions</a:t>
            </a:r>
            <a:r>
              <a:rPr lang="en-ZA" sz="2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might not receive the equivalent return, </a:t>
            </a:r>
          </a:p>
          <a:p>
            <a:pPr marL="342900"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en-ZA" sz="2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Dip trip is long term, Coiled </a:t>
            </a:r>
            <a:r>
              <a:rPr lang="en-ZA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</a:t>
            </a:r>
            <a:r>
              <a:rPr lang="en-ZA" sz="2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pring is relatively short term and regime shifts are hard to capture the steady trend</a:t>
            </a:r>
          </a:p>
          <a:p>
            <a:pPr marL="342900"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en-ZA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Hence the combination</a:t>
            </a:r>
            <a:r>
              <a:rPr lang="en-ZA" sz="22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pulled down active trading performance. </a:t>
            </a:r>
            <a:endParaRPr lang="en-GB" sz="22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600"/>
              </a:spcAft>
            </a:pPr>
            <a:endParaRPr lang="en-GB" sz="220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of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1182297"/>
            <a:ext cx="8797459" cy="3452630"/>
          </a:xfrm>
        </p:spPr>
        <p:txBody>
          <a:bodyPr/>
          <a:lstStyle/>
          <a:p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Include </a:t>
            </a:r>
            <a:r>
              <a:rPr lang="en-ZA" i="1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</a:t>
            </a:r>
            <a:r>
              <a:rPr lang="en-ZA" i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 </a:t>
            </a:r>
            <a:r>
              <a:rPr lang="en-ZA" i="1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swing trading strategies </a:t>
            </a: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such as </a:t>
            </a:r>
            <a:r>
              <a:rPr lang="en-ZA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bear hug, finger finder, power spike</a:t>
            </a: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build a more robust trading system</a:t>
            </a:r>
            <a:r>
              <a:rPr lang="en-ZA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Evaluate the performance of this trading system on </a:t>
            </a:r>
            <a:r>
              <a:rPr lang="en-ZA" i="1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indexes </a:t>
            </a: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such as S&amp;P 500, Dow Jones, FTSE100, Nikkei 225 etc </a:t>
            </a:r>
          </a:p>
          <a:p>
            <a:r>
              <a:rPr lang="en-ZA" i="1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Backtesting</a:t>
            </a: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this trading system to check performance on different time periods such as 10, 15 or 20 years and stress periods </a:t>
            </a:r>
            <a:r>
              <a:rPr lang="en-ZA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e.g</a:t>
            </a: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2008/ 2020 </a:t>
            </a:r>
          </a:p>
          <a:p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 </a:t>
            </a:r>
            <a:r>
              <a:rPr lang="en-ZA" i="1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varied candles in coiled spring scenario</a:t>
            </a:r>
            <a:r>
              <a:rPr lang="en-ZA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identify the pivot points and possible break out or break down, ascertain if we reach different conclusion. </a:t>
            </a:r>
            <a:endParaRPr lang="en-GB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19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 you for your time.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371" y="135990"/>
            <a:ext cx="3046527" cy="1515200"/>
          </a:xfrm>
        </p:spPr>
        <p:txBody>
          <a:bodyPr/>
          <a:lstStyle/>
          <a:p>
            <a:r>
              <a:rPr lang="en-US" dirty="0"/>
              <a:t>Group #1150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335398" y="1478823"/>
            <a:ext cx="5051502" cy="2873040"/>
          </a:xfrm>
        </p:spPr>
        <p:txBody>
          <a:bodyPr/>
          <a:lstStyle/>
          <a:p>
            <a:pPr algn="l"/>
            <a:endParaRPr lang="en-US" sz="4000" b="1" dirty="0"/>
          </a:p>
          <a:p>
            <a:pPr algn="l"/>
            <a:r>
              <a:rPr lang="en-US" sz="4000" b="1" dirty="0"/>
              <a:t>Group Members: 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Rajeev Kuma </a:t>
            </a:r>
            <a:r>
              <a:rPr lang="en-US" sz="2400" dirty="0" err="1">
                <a:solidFill>
                  <a:schemeClr val="tx1"/>
                </a:solidFill>
              </a:rPr>
              <a:t>Sahu</a:t>
            </a:r>
            <a:endParaRPr lang="en-US" sz="2400" dirty="0">
              <a:solidFill>
                <a:schemeClr val="tx1"/>
              </a:solidFill>
            </a:endParaRP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Jasmine Xu Chen </a:t>
            </a:r>
          </a:p>
          <a:p>
            <a:pPr marL="1371600" lvl="5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Kudakwashe Jisinau</a:t>
            </a:r>
            <a:endParaRPr lang="en-US" sz="2400" dirty="0">
              <a:solidFill>
                <a:schemeClr val="tx1"/>
              </a:solidFill>
            </a:endParaRPr>
          </a:p>
          <a:p>
            <a:pPr lvl="2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1182297"/>
            <a:ext cx="8797459" cy="3452630"/>
          </a:xfrm>
        </p:spPr>
        <p:txBody>
          <a:bodyPr/>
          <a:lstStyle/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ZA" sz="1200" b="1" dirty="0">
                <a:solidFill>
                  <a:srgbClr val="2F549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Appendix A: Python-Code/</a:t>
            </a:r>
            <a:r>
              <a:rPr lang="en-ZA" sz="1200" b="1" dirty="0" err="1">
                <a:solidFill>
                  <a:srgbClr val="2F549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Jupyter</a:t>
            </a:r>
            <a:r>
              <a:rPr lang="en-ZA" sz="1200" b="1" dirty="0">
                <a:solidFill>
                  <a:srgbClr val="2F549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-Notebooks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ZA" sz="12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ZA" sz="1200" b="1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1. </a:t>
            </a:r>
            <a:r>
              <a:rPr lang="en-ZA" sz="12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Dip Trip: </a:t>
            </a:r>
            <a:r>
              <a:rPr lang="en-ZA" sz="1200" u="none" strike="noStrike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Code_link</a:t>
            </a:r>
            <a:r>
              <a:rPr lang="en-ZA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lang="en-ZA" sz="1200" b="1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ZA" sz="12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Coiled Spring: </a:t>
            </a:r>
            <a:r>
              <a:rPr lang="en-ZA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Code_link</a:t>
            </a:r>
            <a:r>
              <a:rPr lang="en-ZA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lang="en-ZA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3. </a:t>
            </a:r>
            <a:r>
              <a:rPr lang="en-ZA" sz="12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Regime Shift: </a:t>
            </a:r>
            <a:r>
              <a:rPr lang="en-ZA" sz="1200" u="none" strike="noStrike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Code_link</a:t>
            </a:r>
            <a:r>
              <a:rPr lang="en-ZA" sz="12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</a:t>
            </a:r>
            <a:r>
              <a:rPr lang="en-ZA" sz="1200" b="1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</a:t>
            </a:r>
            <a:r>
              <a:rPr lang="en-ZA" sz="12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Comparison of Scenarios: </a:t>
            </a:r>
            <a:r>
              <a:rPr lang="en-ZA" sz="1200" u="none" strike="noStrike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Code_link</a:t>
            </a:r>
            <a:endParaRPr lang="en-ZA" sz="120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ZA" sz="1200" b="1" dirty="0">
                <a:solidFill>
                  <a:srgbClr val="2F549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Appendix B: Trades generated using Dip Trip scenario</a:t>
            </a: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spcAft>
                <a:spcPts val="800"/>
              </a:spcAft>
              <a:buNone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2152482"/>
            <a:ext cx="6547363" cy="266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0"/>
            <a:ext cx="8797459" cy="3452630"/>
          </a:xfrm>
        </p:spPr>
        <p:txBody>
          <a:bodyPr/>
          <a:lstStyle/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GB" sz="1200" b="1" dirty="0">
                <a:solidFill>
                  <a:srgbClr val="2F549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Appendix C: Trades generated using Coiled Spring scenario</a:t>
            </a: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GB" sz="1200" b="1" dirty="0">
                <a:solidFill>
                  <a:srgbClr val="2F549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Appendix D: Trades generated using Regime Shift scenario</a:t>
            </a: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GB" sz="1200" b="1" dirty="0">
                <a:solidFill>
                  <a:srgbClr val="2F549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Appendix E: Trades generated using Dip Trip + Regime Shift scenario</a:t>
            </a: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5" y="453958"/>
            <a:ext cx="6199353" cy="101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5" y="1938158"/>
            <a:ext cx="6199355" cy="83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6" y="3240794"/>
            <a:ext cx="6199352" cy="151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1115438"/>
            <a:ext cx="8797459" cy="3826212"/>
          </a:xfrm>
        </p:spPr>
        <p:txBody>
          <a:bodyPr/>
          <a:lstStyle/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GB" sz="1200" b="1" dirty="0">
                <a:solidFill>
                  <a:srgbClr val="2F549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Appendix F: Trades generated using Dip Trip + Coiled Spring scenario</a:t>
            </a: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GB" sz="1200" b="1" dirty="0">
                <a:solidFill>
                  <a:srgbClr val="2F549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Appendix G: Trades generated using Regime Shift + Coiled Spring scenario</a:t>
            </a: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GB" sz="1200" b="1" dirty="0">
              <a:solidFill>
                <a:srgbClr val="2F549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GB" sz="1200" b="1" dirty="0">
                <a:solidFill>
                  <a:srgbClr val="2F549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Appendix H: Trades generated using Dip Trip + Regime Shift + Coiled Spring scenario</a:t>
            </a:r>
          </a:p>
          <a:p>
            <a:pPr marL="171450" indent="-1714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v"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78" y="1577022"/>
            <a:ext cx="6715097" cy="124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23" y="3336544"/>
            <a:ext cx="6707036" cy="43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59" y="4244762"/>
            <a:ext cx="6744227" cy="40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 Issued Photo 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90" y="1466215"/>
            <a:ext cx="4366895" cy="2756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85" y="553082"/>
            <a:ext cx="8520600" cy="572700"/>
          </a:xfrm>
        </p:spPr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" y="1172845"/>
            <a:ext cx="8636001" cy="2687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ZA" sz="2200" i="1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Lack of enough reserach paper </a:t>
            </a:r>
            <a:r>
              <a:rPr lang="en-US" altLang="en-ZA" sz="2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mid/long term trading system</a:t>
            </a:r>
          </a:p>
          <a:p>
            <a:pPr>
              <a:spcAft>
                <a:spcPts val="600"/>
              </a:spcAft>
            </a:pPr>
            <a:r>
              <a:rPr lang="en-ZA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</a:t>
            </a:r>
            <a:r>
              <a:rPr lang="en-US" altLang="en-ZA" sz="2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confirm </a:t>
            </a:r>
            <a:r>
              <a:rPr lang="en-ZA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ZA" sz="2200" i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 trading strategy </a:t>
            </a:r>
            <a:r>
              <a:rPr lang="en-ZA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terms of risk and return by comparing various combinations for scenarios under consideration.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We would like to review </a:t>
            </a:r>
            <a:r>
              <a:rPr lang="en-US" sz="2200" i="1" dirty="0">
                <a:solidFill>
                  <a:schemeClr val="accent1">
                    <a:lumMod val="50000"/>
                  </a:schemeClr>
                </a:solidFill>
              </a:rPr>
              <a:t>regime detection concepts</a:t>
            </a:r>
            <a:r>
              <a:rPr lang="en-US" sz="2200" dirty="0">
                <a:solidFill>
                  <a:schemeClr val="tx1"/>
                </a:solidFill>
              </a:rPr>
              <a:t> adopted from Srivastava and covers application steps for </a:t>
            </a:r>
            <a:r>
              <a:rPr lang="en-US" sz="2200" i="1" dirty="0">
                <a:solidFill>
                  <a:schemeClr val="accent1">
                    <a:lumMod val="50000"/>
                  </a:schemeClr>
                </a:solidFill>
              </a:rPr>
              <a:t>K-means clustering algorithm </a:t>
            </a:r>
            <a:r>
              <a:rPr lang="en-US" sz="2200" dirty="0">
                <a:solidFill>
                  <a:schemeClr val="tx1"/>
                </a:solidFill>
              </a:rPr>
              <a:t>if it can </a:t>
            </a:r>
            <a:r>
              <a:rPr lang="en-US" altLang="en-ZA" sz="2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 the return and reduce risks compared with passive trading logic</a:t>
            </a:r>
            <a:endParaRPr lang="en-US" altLang="en-ZA" sz="2200" b="1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 and Importance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0" y="1182297"/>
            <a:ext cx="8728075" cy="29540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ZA" sz="2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en-US" altLang="en-ZA" sz="2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build trading system to calculate risk &amp; return using </a:t>
            </a:r>
            <a:r>
              <a:rPr lang="en-US" altLang="en-ZA" sz="2200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Indian Nifty 50 index data </a:t>
            </a:r>
            <a:r>
              <a:rPr lang="en-US" altLang="en-ZA" sz="2200" i="1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(2008-2023)</a:t>
            </a:r>
            <a:r>
              <a:rPr lang="en-US" altLang="en-ZA" sz="2200" i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altLang="en-ZA" sz="2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en-ZA" sz="22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ocu</a:t>
            </a:r>
            <a:r>
              <a:rPr lang="en-ZA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s</a:t>
            </a:r>
            <a:r>
              <a:rPr lang="en-US" altLang="en-ZA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ing</a:t>
            </a:r>
            <a:r>
              <a:rPr lang="en-US" altLang="en-ZA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 scenarios like: </a:t>
            </a:r>
            <a:r>
              <a:rPr lang="en-ZA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Dip Trip (buy &amp; hold), Coiled Spring </a:t>
            </a:r>
            <a:r>
              <a:rPr lang="en-US" altLang="en-ZA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etc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Improve the traditional swing trading approach by applying Machine Learning techniques (k-means clustering)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Proposed a novel methodology that </a:t>
            </a:r>
            <a:r>
              <a:rPr lang="en-US" sz="2200" i="1" dirty="0">
                <a:solidFill>
                  <a:schemeClr val="accent1">
                    <a:lumMod val="50000"/>
                  </a:schemeClr>
                </a:solidFill>
              </a:rPr>
              <a:t>combine various scenarios </a:t>
            </a:r>
            <a:r>
              <a:rPr lang="en-US" sz="2200" dirty="0">
                <a:solidFill>
                  <a:schemeClr val="tx1"/>
                </a:solidFill>
              </a:rPr>
              <a:t>from relative long (dip trip) to relative short term strategy (coiled spring) as well as regime detection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A315-53FB-15C3-07BD-E8321AD5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Review/Background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6AE65-E2BF-0A19-B4A1-901441147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begin by giving a general theoretical framework on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Swing Trading </a:t>
            </a:r>
            <a:r>
              <a:rPr lang="en-US" dirty="0">
                <a:solidFill>
                  <a:schemeClr val="tx1"/>
                </a:solidFill>
              </a:rPr>
              <a:t>features/scenarios and implementation process and procedure</a:t>
            </a:r>
          </a:p>
          <a:p>
            <a:r>
              <a:rPr lang="en-US" dirty="0">
                <a:solidFill>
                  <a:schemeClr val="tx1"/>
                </a:solidFill>
              </a:rPr>
              <a:t>We deep dive into Swing trading domain and review various applications including market trends and stock selection for swing trading </a:t>
            </a:r>
          </a:p>
          <a:p>
            <a:r>
              <a:rPr lang="en-US" dirty="0">
                <a:solidFill>
                  <a:schemeClr val="tx1"/>
                </a:solidFill>
              </a:rPr>
              <a:t>We review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regime detection concepts adopted from Srivastava </a:t>
            </a:r>
            <a:r>
              <a:rPr lang="en-US" dirty="0">
                <a:solidFill>
                  <a:schemeClr val="tx1"/>
                </a:solidFill>
              </a:rPr>
              <a:t>and covers application steps for K-means algorithm</a:t>
            </a:r>
          </a:p>
          <a:p>
            <a:r>
              <a:rPr lang="en-US" dirty="0">
                <a:solidFill>
                  <a:schemeClr val="tx1"/>
                </a:solidFill>
              </a:rPr>
              <a:t>Look at various approach to handle regime shifts around the world and outline the importance of market regime in trading systems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0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17346"/>
            <a:ext cx="8520600" cy="572700"/>
          </a:xfrm>
        </p:spPr>
        <p:txBody>
          <a:bodyPr/>
          <a:lstStyle/>
          <a:p>
            <a:r>
              <a:rPr lang="en-US" dirty="0"/>
              <a:t>Assumptions and Choice of Technology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186292"/>
            <a:ext cx="7975600" cy="3616904"/>
          </a:xfrm>
        </p:spPr>
        <p:txBody>
          <a:bodyPr/>
          <a:lstStyle/>
          <a:p>
            <a:pPr marL="114300" indent="0">
              <a:spcAft>
                <a:spcPts val="60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Assumptions:</a:t>
            </a:r>
          </a:p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/>
                </a:solidFill>
              </a:rPr>
              <a:t>The underlying counters remain fundamentally sound</a:t>
            </a:r>
          </a:p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/>
                </a:solidFill>
              </a:rPr>
              <a:t>No transaction cost </a:t>
            </a:r>
          </a:p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/>
                </a:solidFill>
              </a:rPr>
              <a:t>No borrowing costs</a:t>
            </a:r>
          </a:p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/>
                </a:solidFill>
              </a:rPr>
              <a:t>The buying price is the closing price.</a:t>
            </a:r>
          </a:p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/>
                </a:solidFill>
              </a:rPr>
              <a:t>Risk free rate of return is zero. </a:t>
            </a:r>
          </a:p>
          <a:p>
            <a:pPr marL="114300" indent="0">
              <a:spcAft>
                <a:spcPts val="60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Technology: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tx1"/>
                </a:solidFill>
              </a:rPr>
              <a:t>Python</a:t>
            </a:r>
            <a:r>
              <a:rPr lang="en-GB" sz="1600" dirty="0">
                <a:solidFill>
                  <a:schemeClr val="tx1"/>
                </a:solidFill>
              </a:rPr>
              <a:t>: internal tool for visualization, data retrieval from Yahoo API, and modelling including system development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tx1"/>
                </a:solidFill>
              </a:rPr>
              <a:t>Excel:</a:t>
            </a:r>
            <a:r>
              <a:rPr lang="en-GB" sz="1600" dirty="0">
                <a:solidFill>
                  <a:schemeClr val="tx1"/>
                </a:solidFill>
              </a:rPr>
              <a:t> For basic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17346"/>
            <a:ext cx="8520600" cy="572700"/>
          </a:xfrm>
        </p:spPr>
        <p:txBody>
          <a:bodyPr/>
          <a:lstStyle/>
          <a:p>
            <a:r>
              <a:rPr lang="en-US" dirty="0"/>
              <a:t>Dip trip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" y="1190046"/>
            <a:ext cx="8890000" cy="3616904"/>
          </a:xfrm>
        </p:spPr>
        <p:txBody>
          <a:bodyPr/>
          <a:lstStyle/>
          <a:p>
            <a:pPr marL="114300" indent="0">
              <a:spcAft>
                <a:spcPts val="60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F6C2A2-1EE0-F19B-7DCC-879F87C3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36200"/>
              </p:ext>
            </p:extLst>
          </p:nvPr>
        </p:nvGraphicFramePr>
        <p:xfrm>
          <a:off x="228600" y="1880872"/>
          <a:ext cx="7829550" cy="2987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22491">
                  <a:extLst>
                    <a:ext uri="{9D8B030D-6E8A-4147-A177-3AD203B41FA5}">
                      <a16:colId xmlns:a16="http://schemas.microsoft.com/office/drawing/2014/main" val="296127763"/>
                    </a:ext>
                  </a:extLst>
                </a:gridCol>
                <a:gridCol w="4607059">
                  <a:extLst>
                    <a:ext uri="{9D8B030D-6E8A-4147-A177-3AD203B41FA5}">
                      <a16:colId xmlns:a16="http://schemas.microsoft.com/office/drawing/2014/main" val="1803228062"/>
                    </a:ext>
                  </a:extLst>
                </a:gridCol>
              </a:tblGrid>
              <a:tr h="1502664">
                <a:tc>
                  <a:txBody>
                    <a:bodyPr/>
                    <a:lstStyle/>
                    <a:p>
                      <a:r>
                        <a:rPr lang="en-US" i="1" u="sng" dirty="0">
                          <a:solidFill>
                            <a:srgbClr val="00B050"/>
                          </a:solidFill>
                        </a:rPr>
                        <a:t>Strength/Advantages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The impact of short-term volatility is reduced as investors focus on the long-term returns of their investments.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Simple to implement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u="sng" dirty="0">
                          <a:solidFill>
                            <a:srgbClr val="0070C0"/>
                          </a:solidFill>
                        </a:rPr>
                        <a:t>Weakness/Limitation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/>
                        <a:t>It needs strict implementation and might result in missed chances to buy or sell assets 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/>
                        <a:t>Holding a prolonged period expose investors to potential long-term risks due to market shifts, such as changes in interest rates, economic conditions, or political instability.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/>
                        <a:t>No cut loss will cause capital vulnerable to price 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477737"/>
                  </a:ext>
                </a:extLst>
              </a:tr>
              <a:tr h="1075436">
                <a:tc gridSpan="2">
                  <a:txBody>
                    <a:bodyPr/>
                    <a:lstStyle/>
                    <a:p>
                      <a:r>
                        <a:rPr lang="en-US" sz="1400" b="1" i="1" u="sng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Assumptions specifically to this method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Assume we can only buy when the pullback value is &gt; 10%, 20% or 40% of the all-time high value at that point of time.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If already an order opened with the same amount of pullback (</a:t>
                      </a:r>
                      <a:r>
                        <a:rPr lang="en-US" sz="1200" b="1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e.g</a:t>
                      </a: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: &gt; 10% but &lt;20%), we will not open a new buy order, however new order can be placed at 0 borrowing costs if pullback is another category ( </a:t>
                      </a:r>
                      <a:r>
                        <a:rPr lang="en-US" sz="1200" b="1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e.g</a:t>
                      </a: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: between 20% to 30%)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Order to be closed when price reached a new all-time-high value.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317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B8B6245-B597-645C-6AA5-346D51FF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99" y="104398"/>
            <a:ext cx="3892085" cy="1664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B8911E-0E63-1ABD-66C0-B5B80FA92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65" y="223048"/>
            <a:ext cx="1489190" cy="14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17346"/>
            <a:ext cx="8520600" cy="572700"/>
          </a:xfrm>
        </p:spPr>
        <p:txBody>
          <a:bodyPr/>
          <a:lstStyle/>
          <a:p>
            <a:r>
              <a:rPr lang="en-US" dirty="0"/>
              <a:t>Coiled Spring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" y="1190046"/>
            <a:ext cx="8890000" cy="3616904"/>
          </a:xfrm>
        </p:spPr>
        <p:txBody>
          <a:bodyPr/>
          <a:lstStyle/>
          <a:p>
            <a:pPr marL="114300" indent="0">
              <a:spcAft>
                <a:spcPts val="60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F6C2A2-1EE0-F19B-7DCC-879F87C3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003650"/>
              </p:ext>
            </p:extLst>
          </p:nvPr>
        </p:nvGraphicFramePr>
        <p:xfrm>
          <a:off x="238760" y="1791777"/>
          <a:ext cx="8047989" cy="3200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01287">
                  <a:extLst>
                    <a:ext uri="{9D8B030D-6E8A-4147-A177-3AD203B41FA5}">
                      <a16:colId xmlns:a16="http://schemas.microsoft.com/office/drawing/2014/main" val="296127763"/>
                    </a:ext>
                  </a:extLst>
                </a:gridCol>
                <a:gridCol w="5346702">
                  <a:extLst>
                    <a:ext uri="{9D8B030D-6E8A-4147-A177-3AD203B41FA5}">
                      <a16:colId xmlns:a16="http://schemas.microsoft.com/office/drawing/2014/main" val="1803228062"/>
                    </a:ext>
                  </a:extLst>
                </a:gridCol>
              </a:tblGrid>
              <a:tr h="1279316">
                <a:tc>
                  <a:txBody>
                    <a:bodyPr/>
                    <a:lstStyle/>
                    <a:p>
                      <a:r>
                        <a:rPr lang="en-US" sz="1200" i="1" u="sng" dirty="0">
                          <a:solidFill>
                            <a:srgbClr val="00B050"/>
                          </a:solidFill>
                        </a:rPr>
                        <a:t>Strength/Advantages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Potential for higher returns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Reduced risk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Flexibility to apply to a wide range of stocks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Time-saving: coiled spring trading requires relative less time to monitor the trades.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u="sng" dirty="0">
                          <a:solidFill>
                            <a:srgbClr val="0070C0"/>
                          </a:solidFill>
                        </a:rPr>
                        <a:t>Weakness/Limitation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/>
                        <a:t>Market volatility: Coiled spring trading assumes market is rationale, so undervalued stocks will eventually make a strong corrective move to its intrinsic value 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/>
                        <a:t>Time commitment &amp; Reliance on fundamental analysis to choose specific fundamentally sound company,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/>
                        <a:t>Limited diversification : Coiled spring trading typically involves a small number of stocks for an extended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477737"/>
                  </a:ext>
                </a:extLst>
              </a:tr>
              <a:tr h="1156304">
                <a:tc gridSpan="2">
                  <a:txBody>
                    <a:bodyPr/>
                    <a:lstStyle/>
                    <a:p>
                      <a:r>
                        <a:rPr lang="en-US" sz="1400" b="1" i="1" u="sng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Assumptions specifically to this method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Detect Pivot point :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=</a:t>
                      </a: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&gt; </a:t>
                      </a: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By comparing the # of forward candle and # of backward candles. </a:t>
                      </a:r>
                      <a:r>
                        <a:rPr lang="en-US" sz="1200" b="1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e.g</a:t>
                      </a: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: 2 points in our example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 panose="020B0604020202020204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Predict breakout/breakdown point:</a:t>
                      </a:r>
                    </a:p>
                    <a:p>
                      <a:pPr marL="171450" indent="-171450">
                        <a:buFont typeface="Symbol" panose="05050102010706020507" pitchFamily="18" charset="2"/>
                        <a:buChar char="Þ"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Used # of candles to draw the regression line to detect min and max pivot points </a:t>
                      </a:r>
                      <a:r>
                        <a:rPr lang="en-US" sz="1200" b="1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e.g</a:t>
                      </a: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: last 20 or 30 points in our example </a:t>
                      </a:r>
                    </a:p>
                    <a:p>
                      <a:pPr marL="0" indent="0">
                        <a:buFont typeface="Symbol" panose="05050102010706020507" pitchFamily="18" charset="2"/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Note: selection of number of candles are subject to trader’s preference, risk tolerance, and trading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3172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8B861EF-DD4C-1651-2817-4E8F94FB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4488"/>
            <a:ext cx="4314360" cy="1686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BBFB74-4F82-A251-3502-1BCB8AEF775E}"/>
              </a:ext>
            </a:extLst>
          </p:cNvPr>
          <p:cNvCxnSpPr/>
          <p:nvPr/>
        </p:nvCxnSpPr>
        <p:spPr>
          <a:xfrm flipV="1">
            <a:off x="6432550" y="533400"/>
            <a:ext cx="0" cy="43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D517D8-A9E5-EB33-DB4D-431CB186534C}"/>
              </a:ext>
            </a:extLst>
          </p:cNvPr>
          <p:cNvSpPr txBox="1"/>
          <p:nvPr/>
        </p:nvSpPr>
        <p:spPr>
          <a:xfrm>
            <a:off x="6089649" y="948111"/>
            <a:ext cx="18097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Breakdown</a:t>
            </a:r>
          </a:p>
        </p:txBody>
      </p:sp>
    </p:spTree>
    <p:extLst>
      <p:ext uri="{BB962C8B-B14F-4D97-AF65-F5344CB8AC3E}">
        <p14:creationId xmlns:p14="http://schemas.microsoft.com/office/powerpoint/2010/main" val="4138299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8 - &amp;quot;Summary &amp;quot;&quot;/&gt;&lt;property id=&quot;20307&quot; value=&quot;258&quot;/&gt;&lt;/object&gt;&lt;object type=&quot;3&quot; unique_id=&quot;10004&quot;&gt;&lt;property id=&quot;20148&quot; value=&quot;5&quot;/&gt;&lt;property id=&quot;20300&quot; value=&quot;Slide 1 - &amp;quot;My Capstone Project Presentation Title&amp;quot;&quot;/&gt;&lt;property id=&quot;20307&quot; value=&quot;272&quot;/&gt;&lt;/object&gt;&lt;object type=&quot;3&quot; unique_id=&quot;10005&quot;&gt;&lt;property id=&quot;20148&quot; value=&quot;5&quot;/&gt;&lt;property id=&quot;20300&quot; value=&quot;Slide 2 - &amp;quot;Group #1    &amp;quot;&quot;/&gt;&lt;property id=&quot;20307&quot; value=&quot;259&quot;/&gt;&lt;/object&gt;&lt;object type=&quot;3&quot; unique_id=&quot;10006&quot;&gt;&lt;property id=&quot;20148&quot; value=&quot;5&quot;/&gt;&lt;property id=&quot;20300&quot; value=&quot;Slide 3 - &amp;quot;Government Issued Photo ID&amp;quot;&quot;/&gt;&lt;property id=&quot;20307&quot; value=&quot;263&quot;/&gt;&lt;/object&gt;&lt;object type=&quot;3&quot; unique_id=&quot;10007&quot;&gt;&lt;property id=&quot;20148&quot; value=&quot;5&quot;/&gt;&lt;property id=&quot;20300&quot; value=&quot;Slide 4 - &amp;quot;Capstone Project Presentation&amp;quot;&quot;/&gt;&lt;property id=&quot;20307&quot; value=&quot;264&quot;/&gt;&lt;/object&gt;&lt;object type=&quot;3&quot; unique_id=&quot;10186&quot;&gt;&lt;property id=&quot;20148&quot; value=&quot;5&quot;/&gt;&lt;property id=&quot;20300&quot; value=&quot;Slide 5 - &amp;quot;Capstone Project – Talking Points&amp;quot;&quot;/&gt;&lt;property id=&quot;20307&quot; value=&quot;276&quot;/&gt;&lt;/object&gt;&lt;object type=&quot;3&quot; unique_id=&quot;10224&quot;&gt;&lt;property id=&quot;20148&quot; value=&quot;5&quot;/&gt;&lt;property id=&quot;20300&quot; value=&quot;Slide 6 - &amp;quot;Capstone Project – Talking Points (contd.)&amp;quot;&quot;/&gt;&lt;property id=&quot;20307&quot; value=&quot;277&quot;/&gt;&lt;/object&gt;&lt;object type=&quot;3&quot; unique_id=&quot;10268&quot;&gt;&lt;property id=&quot;20148&quot; value=&quot;5&quot;/&gt;&lt;property id=&quot;20300&quot; value=&quot;Slide 9 - &amp;quot;Our best wishes as you complete your Capstone Project!&amp;quot;&quot;/&gt;&lt;property id=&quot;20307&quot; value=&quot;278&quot;/&gt;&lt;/object&gt;&lt;object type=&quot;3&quot; unique_id=&quot;10378&quot;&gt;&lt;property id=&quot;20148&quot; value=&quot;5&quot;/&gt;&lt;property id=&quot;20300&quot; value=&quot;Slide 7 - &amp;quot;Complete and Submit&amp;quot;&quot;/&gt;&lt;property id=&quot;20307&quot; value=&quot;280&quot;/&gt;&lt;/object&gt;&lt;/object&gt;&lt;object type=&quot;8&quot; unique_id=&quot;1001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1522</Words>
  <Application>Microsoft Office PowerPoint</Application>
  <PresentationFormat>On-screen Show (16:9)</PresentationFormat>
  <Paragraphs>146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 Light</vt:lpstr>
      <vt:lpstr>Wingdings</vt:lpstr>
      <vt:lpstr>Lato</vt:lpstr>
      <vt:lpstr>Symbol</vt:lpstr>
      <vt:lpstr>Roboto Slab</vt:lpstr>
      <vt:lpstr>Simple Light</vt:lpstr>
      <vt:lpstr>Medium/Long Term Trading Models:  Swing Trading with Dip Trip, Coiled Spring &amp; Regime Shift Scenarios </vt:lpstr>
      <vt:lpstr>Group #1150</vt:lpstr>
      <vt:lpstr>Government Issued Photo ID</vt:lpstr>
      <vt:lpstr>Project Motivation</vt:lpstr>
      <vt:lpstr>Project Goal and Importance</vt:lpstr>
      <vt:lpstr>Literature Review/Background </vt:lpstr>
      <vt:lpstr>Assumptions and Choice of Technology</vt:lpstr>
      <vt:lpstr>Dip trip method</vt:lpstr>
      <vt:lpstr>Coiled Spring method</vt:lpstr>
      <vt:lpstr>Regime shift detection model</vt:lpstr>
      <vt:lpstr>Peer Review Feedback</vt:lpstr>
      <vt:lpstr>Peer Review Feedback Cont’d</vt:lpstr>
      <vt:lpstr>Summary of Results &amp; Discussion</vt:lpstr>
      <vt:lpstr>PowerPoint Presentation</vt:lpstr>
      <vt:lpstr>PowerPoint Presentation</vt:lpstr>
      <vt:lpstr>My Contribution in project</vt:lpstr>
      <vt:lpstr>Conclusions</vt:lpstr>
      <vt:lpstr>Future Scope of Work</vt:lpstr>
      <vt:lpstr>The end!!  Thank you for your time.</vt:lpstr>
      <vt:lpstr>             Appendix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Gabriella Maiello</dc:creator>
  <cp:lastModifiedBy>6507</cp:lastModifiedBy>
  <cp:revision>144</cp:revision>
  <cp:lastPrinted>2019-09-06T17:22:00Z</cp:lastPrinted>
  <dcterms:created xsi:type="dcterms:W3CDTF">2023-03-30T14:56:12Z</dcterms:created>
  <dcterms:modified xsi:type="dcterms:W3CDTF">2023-04-01T14:45:26Z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ECDEC5A04B4144F698A4B0484B7905FE</vt:lpwstr>
  </property>
  <property fmtid="{D5CDD505-2E9C-101B-9397-08002B2CF9AE}" pid="3" name="KSOProductBuildVer">
    <vt:lpwstr>1033-11.2.0.11513</vt:lpwstr>
  </property>
</Properties>
</file>